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0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F2B1C-0451-450C-9757-6D8912E7877C}" type="datetimeFigureOut">
              <a:rPr lang="en-US" smtClean="0"/>
              <a:t>12/2/2014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A96E7-6980-4FCA-ADA1-175DEEC56BE9}" type="slidenum">
              <a:rPr lang="en-US" smtClean="0"/>
              <a:t>‹#›</a:t>
            </a:fld>
            <a:endParaRPr lang="en-US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F2B1C-0451-450C-9757-6D8912E7877C}" type="datetimeFigureOut">
              <a:rPr lang="en-US" smtClean="0"/>
              <a:t>12/2/2014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A96E7-6980-4FCA-ADA1-175DEEC56B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F2B1C-0451-450C-9757-6D8912E7877C}" type="datetimeFigureOut">
              <a:rPr lang="en-US" smtClean="0"/>
              <a:t>12/2/2014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A96E7-6980-4FCA-ADA1-175DEEC56B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F2B1C-0451-450C-9757-6D8912E7877C}" type="datetimeFigureOut">
              <a:rPr lang="en-US" smtClean="0"/>
              <a:t>12/2/2014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A96E7-6980-4FCA-ADA1-175DEEC56B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F2B1C-0451-450C-9757-6D8912E7877C}" type="datetimeFigureOut">
              <a:rPr lang="en-US" smtClean="0"/>
              <a:t>12/2/2014</a:t>
            </a:fld>
            <a:endParaRPr lang="en-US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A96E7-6980-4FCA-ADA1-175DEEC56BE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F2B1C-0451-450C-9757-6D8912E7877C}" type="datetimeFigureOut">
              <a:rPr lang="en-US" smtClean="0"/>
              <a:t>12/2/2014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A96E7-6980-4FCA-ADA1-175DEEC56B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F2B1C-0451-450C-9757-6D8912E7877C}" type="datetimeFigureOut">
              <a:rPr lang="en-US" smtClean="0"/>
              <a:t>12/2/2014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A96E7-6980-4FCA-ADA1-175DEEC56B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F2B1C-0451-450C-9757-6D8912E7877C}" type="datetimeFigureOut">
              <a:rPr lang="en-US" smtClean="0"/>
              <a:t>12/2/2014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A96E7-6980-4FCA-ADA1-175DEEC56B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F2B1C-0451-450C-9757-6D8912E7877C}" type="datetimeFigureOut">
              <a:rPr lang="en-US" smtClean="0"/>
              <a:t>12/2/2014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A96E7-6980-4FCA-ADA1-175DEEC56B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F2B1C-0451-450C-9757-6D8912E7877C}" type="datetimeFigureOut">
              <a:rPr lang="en-US" smtClean="0"/>
              <a:t>12/2/2014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A96E7-6980-4FCA-ADA1-175DEEC56BE9}" type="slidenum">
              <a:rPr lang="en-US" smtClean="0"/>
              <a:t>‹#›</a:t>
            </a:fld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F2B1C-0451-450C-9757-6D8912E7877C}" type="datetimeFigureOut">
              <a:rPr lang="en-US" smtClean="0"/>
              <a:t>12/2/2014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A96E7-6980-4FCA-ADA1-175DEEC56BE9}" type="slidenum">
              <a:rPr lang="en-US" smtClean="0"/>
              <a:t>‹#›</a:t>
            </a:fld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3DF2B1C-0451-450C-9757-6D8912E7877C}" type="datetimeFigureOut">
              <a:rPr lang="en-US" smtClean="0"/>
              <a:t>12/2/2014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CA3A96E7-6980-4FCA-ADA1-175DEEC56BE9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pronoms</a:t>
            </a:r>
            <a:r>
              <a:rPr lang="en-US" dirty="0" smtClean="0"/>
              <a:t> </a:t>
            </a:r>
            <a:r>
              <a:rPr lang="en-US" dirty="0" err="1" smtClean="0"/>
              <a:t>relatifs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QUI et QUE (QU’)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11217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Qu’est-ce</a:t>
            </a:r>
            <a:r>
              <a:rPr lang="en-US" dirty="0" smtClean="0"/>
              <a:t> </a:t>
            </a:r>
            <a:r>
              <a:rPr lang="en-US" dirty="0" err="1" smtClean="0"/>
              <a:t>qu’</a:t>
            </a:r>
            <a:r>
              <a:rPr lang="en-US" u="sng" dirty="0" err="1" smtClean="0"/>
              <a:t>un</a:t>
            </a:r>
            <a:r>
              <a:rPr lang="en-US" u="sng" dirty="0" smtClean="0"/>
              <a:t> </a:t>
            </a:r>
            <a:r>
              <a:rPr lang="en-US" u="sng" dirty="0" err="1" smtClean="0"/>
              <a:t>pronom</a:t>
            </a:r>
            <a:r>
              <a:rPr lang="en-US" u="sng" dirty="0" smtClean="0"/>
              <a:t> </a:t>
            </a:r>
            <a:r>
              <a:rPr lang="en-US" u="sng" dirty="0" err="1" smtClean="0"/>
              <a:t>relatif</a:t>
            </a:r>
            <a:r>
              <a:rPr lang="en-US" dirty="0" smtClean="0"/>
              <a:t>??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4214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pronoms</a:t>
            </a:r>
            <a:r>
              <a:rPr lang="en-US" dirty="0" smtClean="0"/>
              <a:t> </a:t>
            </a:r>
            <a:r>
              <a:rPr lang="en-US" dirty="0" err="1" smtClean="0"/>
              <a:t>relatifs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410200"/>
          </a:xfrm>
        </p:spPr>
        <p:txBody>
          <a:bodyPr>
            <a:normAutofit lnSpcReduction="10000"/>
          </a:bodyPr>
          <a:lstStyle/>
          <a:p>
            <a:r>
              <a:rPr lang="en-US" sz="3600" u="sng" dirty="0" smtClean="0"/>
              <a:t>Un </a:t>
            </a:r>
            <a:r>
              <a:rPr lang="en-US" sz="3600" u="sng" dirty="0" err="1" smtClean="0"/>
              <a:t>pronom</a:t>
            </a:r>
            <a:r>
              <a:rPr lang="en-US" sz="3600" u="sng" dirty="0" smtClean="0"/>
              <a:t> </a:t>
            </a:r>
            <a:r>
              <a:rPr lang="en-US" sz="3600" u="sng" dirty="0" err="1" smtClean="0"/>
              <a:t>relatif</a:t>
            </a:r>
            <a:r>
              <a:rPr lang="en-US" sz="3600" dirty="0" smtClean="0"/>
              <a:t> allows us to </a:t>
            </a:r>
            <a:r>
              <a:rPr lang="en-US" sz="3600" b="1" u="sng" dirty="0" smtClean="0"/>
              <a:t>__________ </a:t>
            </a:r>
            <a:r>
              <a:rPr lang="en-US" sz="3600" dirty="0" err="1" smtClean="0"/>
              <a:t>deux</a:t>
            </a:r>
            <a:r>
              <a:rPr lang="en-US" sz="3600" dirty="0" smtClean="0"/>
              <a:t> phrases ensemble </a:t>
            </a:r>
            <a:r>
              <a:rPr lang="en-US" sz="3600" dirty="0" err="1" smtClean="0"/>
              <a:t>quand</a:t>
            </a:r>
            <a:r>
              <a:rPr lang="en-US" sz="3600" dirty="0" smtClean="0"/>
              <a:t> </a:t>
            </a:r>
            <a:r>
              <a:rPr lang="en-US" sz="3600" dirty="0" err="1" smtClean="0"/>
              <a:t>il</a:t>
            </a:r>
            <a:r>
              <a:rPr lang="en-US" sz="3600" dirty="0" smtClean="0"/>
              <a:t> y a de la _________________________________ in </a:t>
            </a:r>
            <a:r>
              <a:rPr lang="en-US" sz="3600" b="1" u="sng" dirty="0" smtClean="0"/>
              <a:t>______________SENTENCES.</a:t>
            </a:r>
          </a:p>
          <a:p>
            <a:endParaRPr lang="en-US" sz="3600" dirty="0" smtClean="0"/>
          </a:p>
          <a:p>
            <a:r>
              <a:rPr lang="en-US" sz="3600" dirty="0" smtClean="0"/>
              <a:t>Le commencement de la phrase introduces the noun. Then it is referred to using </a:t>
            </a:r>
            <a:r>
              <a:rPr lang="en-US" sz="3600" u="sng" dirty="0" smtClean="0"/>
              <a:t>le </a:t>
            </a:r>
            <a:r>
              <a:rPr lang="en-US" sz="3600" u="sng" dirty="0" err="1" smtClean="0"/>
              <a:t>pronom</a:t>
            </a:r>
            <a:r>
              <a:rPr lang="en-US" sz="3600" u="sng" dirty="0" smtClean="0"/>
              <a:t> </a:t>
            </a:r>
            <a:r>
              <a:rPr lang="en-US" sz="3600" u="sng" dirty="0" err="1" smtClean="0"/>
              <a:t>relatif</a:t>
            </a:r>
            <a:r>
              <a:rPr lang="en-US" sz="3600" dirty="0" smtClean="0"/>
              <a:t> in order to provide _________________________________.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6184525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534400" cy="5943600"/>
          </a:xfrm>
        </p:spPr>
        <p:txBody>
          <a:bodyPr>
            <a:noAutofit/>
          </a:bodyPr>
          <a:lstStyle/>
          <a:p>
            <a:r>
              <a:rPr lang="fr-CA" sz="2800" dirty="0" smtClean="0"/>
              <a:t>If the </a:t>
            </a:r>
            <a:r>
              <a:rPr lang="fr-CA" sz="2800" dirty="0" err="1" smtClean="0"/>
              <a:t>repeated</a:t>
            </a:r>
            <a:r>
              <a:rPr lang="fr-CA" sz="2800" dirty="0" smtClean="0"/>
              <a:t> </a:t>
            </a:r>
            <a:r>
              <a:rPr lang="fr-CA" sz="2800" dirty="0" err="1" smtClean="0"/>
              <a:t>noun</a:t>
            </a:r>
            <a:r>
              <a:rPr lang="fr-CA" sz="2800" dirty="0" smtClean="0"/>
              <a:t> in the second sentence </a:t>
            </a:r>
            <a:r>
              <a:rPr lang="fr-CA" sz="2800" dirty="0" err="1" smtClean="0"/>
              <a:t>is</a:t>
            </a:r>
            <a:r>
              <a:rPr lang="fr-CA" sz="2800" dirty="0" smtClean="0"/>
              <a:t> the </a:t>
            </a:r>
            <a:r>
              <a:rPr lang="fr-CA" sz="2800" b="1" u="sng" dirty="0" smtClean="0"/>
              <a:t>___________________</a:t>
            </a:r>
            <a:r>
              <a:rPr lang="fr-CA" sz="2800" dirty="0" smtClean="0"/>
              <a:t> of the sentence, </a:t>
            </a:r>
            <a:r>
              <a:rPr lang="fr-CA" sz="2800" dirty="0" err="1" smtClean="0"/>
              <a:t>then</a:t>
            </a:r>
            <a:r>
              <a:rPr lang="fr-CA" sz="2800" dirty="0" smtClean="0"/>
              <a:t> </a:t>
            </a:r>
            <a:r>
              <a:rPr lang="fr-CA" sz="2800" dirty="0" err="1" smtClean="0"/>
              <a:t>we</a:t>
            </a:r>
            <a:r>
              <a:rPr lang="fr-CA" sz="2800" dirty="0" smtClean="0"/>
              <a:t> use </a:t>
            </a:r>
            <a:r>
              <a:rPr lang="fr-CA" sz="2800" b="1" u="sng" dirty="0" smtClean="0"/>
              <a:t>___________________</a:t>
            </a:r>
            <a:r>
              <a:rPr lang="fr-CA" sz="2800" b="1" dirty="0" smtClean="0"/>
              <a:t> </a:t>
            </a:r>
            <a:r>
              <a:rPr lang="fr-CA" sz="2800" dirty="0" smtClean="0"/>
              <a:t>to </a:t>
            </a:r>
            <a:r>
              <a:rPr lang="fr-CA" sz="2800" dirty="0" err="1" smtClean="0"/>
              <a:t>join</a:t>
            </a:r>
            <a:r>
              <a:rPr lang="fr-CA" sz="2800" dirty="0" smtClean="0"/>
              <a:t> les deux phrases.</a:t>
            </a:r>
          </a:p>
          <a:p>
            <a:endParaRPr lang="fr-CA" sz="1600" dirty="0" smtClean="0"/>
          </a:p>
          <a:p>
            <a:pPr marL="457200" indent="-457200">
              <a:buFont typeface="+mj-lt"/>
              <a:buAutoNum type="arabicPeriod"/>
            </a:pPr>
            <a:r>
              <a:rPr lang="fr-CA" sz="3600" dirty="0" smtClean="0"/>
              <a:t>________________________________</a:t>
            </a:r>
            <a:endParaRPr lang="fr-CA" sz="3600" dirty="0" smtClean="0">
              <a:sym typeface="Wingdings" pitchFamily="2" charset="2"/>
            </a:endParaRPr>
          </a:p>
          <a:p>
            <a:pPr marL="457200" indent="-457200">
              <a:buFont typeface="+mj-lt"/>
              <a:buAutoNum type="arabicPeriod"/>
            </a:pPr>
            <a:endParaRPr lang="fr-CA" sz="1600" dirty="0">
              <a:sym typeface="Wingdings" pitchFamily="2" charset="2"/>
            </a:endParaRPr>
          </a:p>
          <a:p>
            <a:r>
              <a:rPr lang="fr-CA" sz="2800" dirty="0" smtClean="0">
                <a:sym typeface="Wingdings" pitchFamily="2" charset="2"/>
              </a:rPr>
              <a:t>Ex. Voilà Paul. Il aime les films d’horreur.</a:t>
            </a:r>
          </a:p>
          <a:p>
            <a:pPr lvl="1"/>
            <a:r>
              <a:rPr lang="fr-CA" sz="2400" dirty="0" smtClean="0">
                <a:sym typeface="Wingdings" pitchFamily="2" charset="2"/>
              </a:rPr>
              <a:t>Il = </a:t>
            </a:r>
            <a:r>
              <a:rPr lang="fr-CA" sz="2400" dirty="0" err="1" smtClean="0">
                <a:sym typeface="Wingdings" pitchFamily="2" charset="2"/>
              </a:rPr>
              <a:t>same</a:t>
            </a:r>
            <a:r>
              <a:rPr lang="fr-CA" sz="2400" dirty="0" smtClean="0">
                <a:sym typeface="Wingdings" pitchFamily="2" charset="2"/>
              </a:rPr>
              <a:t> as Paul</a:t>
            </a:r>
          </a:p>
          <a:p>
            <a:pPr lvl="1"/>
            <a:r>
              <a:rPr lang="fr-CA" sz="2400" dirty="0" smtClean="0">
                <a:sym typeface="Wingdings" pitchFamily="2" charset="2"/>
              </a:rPr>
              <a:t>Il = le sujet</a:t>
            </a:r>
          </a:p>
          <a:p>
            <a:pPr lvl="1"/>
            <a:r>
              <a:rPr lang="fr-CA" sz="2400" dirty="0" smtClean="0">
                <a:sym typeface="Wingdings" pitchFamily="2" charset="2"/>
              </a:rPr>
              <a:t>Replace « Il » </a:t>
            </a:r>
            <a:r>
              <a:rPr lang="fr-CA" sz="2400" dirty="0" err="1" smtClean="0">
                <a:sym typeface="Wingdings" pitchFamily="2" charset="2"/>
              </a:rPr>
              <a:t>with</a:t>
            </a:r>
            <a:r>
              <a:rPr lang="fr-CA" sz="2400" dirty="0" smtClean="0">
                <a:sym typeface="Wingdings" pitchFamily="2" charset="2"/>
              </a:rPr>
              <a:t> </a:t>
            </a:r>
            <a:r>
              <a:rPr lang="fr-CA" sz="2400" b="1" u="sng" dirty="0" smtClean="0">
                <a:sym typeface="Wingdings" pitchFamily="2" charset="2"/>
              </a:rPr>
              <a:t>QUI</a:t>
            </a:r>
            <a:r>
              <a:rPr lang="fr-CA" sz="2400" dirty="0" smtClean="0">
                <a:sym typeface="Wingdings" pitchFamily="2" charset="2"/>
              </a:rPr>
              <a:t> </a:t>
            </a:r>
            <a:r>
              <a:rPr lang="fr-CA" sz="2400" dirty="0" err="1" smtClean="0">
                <a:sym typeface="Wingdings" pitchFamily="2" charset="2"/>
              </a:rPr>
              <a:t>which</a:t>
            </a:r>
            <a:r>
              <a:rPr lang="fr-CA" sz="2400" dirty="0" smtClean="0">
                <a:sym typeface="Wingdings" pitchFamily="2" charset="2"/>
              </a:rPr>
              <a:t> must </a:t>
            </a:r>
            <a:r>
              <a:rPr lang="fr-CA" sz="2400" dirty="0" err="1" smtClean="0">
                <a:sym typeface="Wingdings" pitchFamily="2" charset="2"/>
              </a:rPr>
              <a:t>be</a:t>
            </a:r>
            <a:r>
              <a:rPr lang="fr-CA" sz="2400" dirty="0" smtClean="0">
                <a:sym typeface="Wingdings" pitchFamily="2" charset="2"/>
              </a:rPr>
              <a:t> </a:t>
            </a:r>
            <a:r>
              <a:rPr lang="fr-CA" sz="2400" dirty="0" err="1" smtClean="0">
                <a:sym typeface="Wingdings" pitchFamily="2" charset="2"/>
              </a:rPr>
              <a:t>followed</a:t>
            </a:r>
            <a:r>
              <a:rPr lang="fr-CA" sz="2400" dirty="0" smtClean="0">
                <a:sym typeface="Wingdings" pitchFamily="2" charset="2"/>
              </a:rPr>
              <a:t> by a </a:t>
            </a:r>
            <a:r>
              <a:rPr lang="fr-CA" sz="2400" b="1" u="sng" dirty="0" smtClean="0">
                <a:sym typeface="Wingdings" pitchFamily="2" charset="2"/>
              </a:rPr>
              <a:t>________________</a:t>
            </a:r>
            <a:endParaRPr lang="fr-CA" sz="2400" dirty="0" smtClean="0">
              <a:sym typeface="Wingdings" pitchFamily="2" charset="2"/>
            </a:endParaRPr>
          </a:p>
          <a:p>
            <a:r>
              <a:rPr lang="fr-CA" sz="2800" u="sng" dirty="0" smtClean="0">
                <a:sym typeface="Wingdings" pitchFamily="2" charset="2"/>
              </a:rPr>
              <a:t>La nouvelle phrase</a:t>
            </a:r>
            <a:r>
              <a:rPr lang="fr-CA" sz="2800" dirty="0" smtClean="0">
                <a:sym typeface="Wingdings" pitchFamily="2" charset="2"/>
              </a:rPr>
              <a:t>: _____________________________________________</a:t>
            </a:r>
            <a:endParaRPr lang="fr-CA" sz="2800" dirty="0"/>
          </a:p>
        </p:txBody>
      </p:sp>
    </p:spTree>
    <p:extLst>
      <p:ext uri="{BB962C8B-B14F-4D97-AF65-F5344CB8AC3E}">
        <p14:creationId xmlns:p14="http://schemas.microsoft.com/office/powerpoint/2010/main" val="256464850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2400"/>
            <a:ext cx="8839200" cy="6477000"/>
          </a:xfrm>
        </p:spPr>
        <p:txBody>
          <a:bodyPr>
            <a:noAutofit/>
          </a:bodyPr>
          <a:lstStyle/>
          <a:p>
            <a:r>
              <a:rPr lang="fr-CA" sz="3200" dirty="0" smtClean="0"/>
              <a:t>If the </a:t>
            </a:r>
            <a:r>
              <a:rPr lang="fr-CA" sz="3200" dirty="0" err="1" smtClean="0"/>
              <a:t>repeated</a:t>
            </a:r>
            <a:r>
              <a:rPr lang="fr-CA" sz="3200" dirty="0" smtClean="0"/>
              <a:t> </a:t>
            </a:r>
            <a:r>
              <a:rPr lang="fr-CA" sz="3200" dirty="0" err="1" smtClean="0"/>
              <a:t>noun</a:t>
            </a:r>
            <a:r>
              <a:rPr lang="fr-CA" sz="3200" dirty="0" smtClean="0"/>
              <a:t> in the second sentence </a:t>
            </a:r>
            <a:r>
              <a:rPr lang="fr-CA" sz="3200" dirty="0" err="1" smtClean="0"/>
              <a:t>is</a:t>
            </a:r>
            <a:r>
              <a:rPr lang="fr-CA" sz="3200" dirty="0" smtClean="0"/>
              <a:t> the </a:t>
            </a:r>
            <a:r>
              <a:rPr lang="fr-CA" sz="3200" b="1" u="sng" dirty="0" smtClean="0"/>
              <a:t>______________________</a:t>
            </a:r>
            <a:r>
              <a:rPr lang="fr-CA" sz="3200" dirty="0" smtClean="0"/>
              <a:t> of the second sentence, </a:t>
            </a:r>
            <a:r>
              <a:rPr lang="fr-CA" sz="3200" dirty="0" err="1" smtClean="0"/>
              <a:t>then</a:t>
            </a:r>
            <a:r>
              <a:rPr lang="fr-CA" sz="3200" dirty="0" smtClean="0"/>
              <a:t> use </a:t>
            </a:r>
            <a:r>
              <a:rPr lang="fr-CA" sz="3200" b="1" u="sng" dirty="0" smtClean="0"/>
              <a:t>_____________________</a:t>
            </a:r>
            <a:r>
              <a:rPr lang="fr-CA" sz="3200" dirty="0" smtClean="0"/>
              <a:t> to replace </a:t>
            </a:r>
            <a:r>
              <a:rPr lang="fr-CA" sz="3200" dirty="0" err="1" smtClean="0"/>
              <a:t>that</a:t>
            </a:r>
            <a:r>
              <a:rPr lang="fr-CA" sz="3200" dirty="0" smtClean="0"/>
              <a:t> </a:t>
            </a:r>
            <a:r>
              <a:rPr lang="fr-CA" sz="3200" dirty="0" err="1" smtClean="0"/>
              <a:t>noun</a:t>
            </a:r>
            <a:r>
              <a:rPr lang="fr-CA" sz="3200" dirty="0" smtClean="0"/>
              <a:t>. </a:t>
            </a:r>
            <a:r>
              <a:rPr lang="fr-CA" sz="3200" dirty="0" err="1" smtClean="0"/>
              <a:t>When</a:t>
            </a:r>
            <a:r>
              <a:rPr lang="fr-CA" sz="3200" dirty="0" smtClean="0"/>
              <a:t> </a:t>
            </a:r>
            <a:r>
              <a:rPr lang="fr-CA" sz="3200" dirty="0" err="1" smtClean="0"/>
              <a:t>joining</a:t>
            </a:r>
            <a:r>
              <a:rPr lang="fr-CA" sz="3200" dirty="0" smtClean="0"/>
              <a:t> les deux phrases, </a:t>
            </a:r>
            <a:r>
              <a:rPr lang="fr-CA" sz="3200" b="1" u="sng" dirty="0" smtClean="0"/>
              <a:t>QUE or QU’</a:t>
            </a:r>
            <a:r>
              <a:rPr lang="fr-CA" sz="3200" dirty="0" smtClean="0"/>
              <a:t> must </a:t>
            </a:r>
            <a:r>
              <a:rPr lang="fr-CA" sz="3200" dirty="0" err="1" smtClean="0"/>
              <a:t>be</a:t>
            </a:r>
            <a:r>
              <a:rPr lang="fr-CA" sz="3200" dirty="0" smtClean="0"/>
              <a:t> </a:t>
            </a:r>
            <a:r>
              <a:rPr lang="fr-CA" sz="3200" dirty="0" err="1" smtClean="0"/>
              <a:t>placed</a:t>
            </a:r>
            <a:r>
              <a:rPr lang="fr-CA" sz="3200" dirty="0" smtClean="0"/>
              <a:t> </a:t>
            </a:r>
            <a:r>
              <a:rPr lang="fr-CA" sz="3200" dirty="0" err="1" smtClean="0"/>
              <a:t>directly</a:t>
            </a:r>
            <a:r>
              <a:rPr lang="fr-CA" sz="3200" dirty="0" smtClean="0"/>
              <a:t> _____________________.</a:t>
            </a:r>
          </a:p>
          <a:p>
            <a:endParaRPr lang="fr-CA" sz="1600" dirty="0" smtClean="0"/>
          </a:p>
          <a:p>
            <a:pPr marL="457200" indent="-457200">
              <a:buFont typeface="+mj-lt"/>
              <a:buAutoNum type="arabicPeriod" startAt="2"/>
            </a:pPr>
            <a:r>
              <a:rPr lang="fr-CA" sz="3200" dirty="0" smtClean="0"/>
              <a:t>_____________________________________</a:t>
            </a:r>
          </a:p>
          <a:p>
            <a:pPr marL="457200" indent="-457200">
              <a:buFont typeface="+mj-lt"/>
              <a:buAutoNum type="arabicPeriod" startAt="2"/>
            </a:pPr>
            <a:endParaRPr lang="fr-CA" sz="1600" dirty="0">
              <a:sym typeface="Wingdings" pitchFamily="2" charset="2"/>
            </a:endParaRPr>
          </a:p>
          <a:p>
            <a:r>
              <a:rPr lang="fr-CA" sz="2800" dirty="0" smtClean="0">
                <a:sym typeface="Wingdings" pitchFamily="2" charset="2"/>
              </a:rPr>
              <a:t>Ex. J’aime le gâteau. Maman a préparé le gâteau.</a:t>
            </a:r>
          </a:p>
          <a:p>
            <a:pPr lvl="1"/>
            <a:r>
              <a:rPr lang="fr-CA" dirty="0" smtClean="0">
                <a:sym typeface="Wingdings" pitchFamily="2" charset="2"/>
              </a:rPr>
              <a:t>le gâteau = </a:t>
            </a:r>
            <a:r>
              <a:rPr lang="fr-CA" dirty="0" err="1" smtClean="0">
                <a:sym typeface="Wingdings" pitchFamily="2" charset="2"/>
              </a:rPr>
              <a:t>repeated</a:t>
            </a:r>
            <a:r>
              <a:rPr lang="fr-CA" dirty="0" smtClean="0">
                <a:sym typeface="Wingdings" pitchFamily="2" charset="2"/>
              </a:rPr>
              <a:t> </a:t>
            </a:r>
            <a:r>
              <a:rPr lang="fr-CA" dirty="0" err="1" smtClean="0">
                <a:sym typeface="Wingdings" pitchFamily="2" charset="2"/>
              </a:rPr>
              <a:t>noun</a:t>
            </a:r>
            <a:endParaRPr lang="fr-CA" dirty="0" smtClean="0">
              <a:sym typeface="Wingdings" pitchFamily="2" charset="2"/>
            </a:endParaRPr>
          </a:p>
          <a:p>
            <a:pPr lvl="1"/>
            <a:r>
              <a:rPr lang="fr-CA" dirty="0" smtClean="0">
                <a:sym typeface="Wingdings" pitchFamily="2" charset="2"/>
              </a:rPr>
              <a:t>le gâteau = direct </a:t>
            </a:r>
            <a:r>
              <a:rPr lang="fr-CA" dirty="0" err="1" smtClean="0">
                <a:sym typeface="Wingdings" pitchFamily="2" charset="2"/>
              </a:rPr>
              <a:t>object</a:t>
            </a:r>
            <a:r>
              <a:rPr lang="fr-CA" dirty="0" smtClean="0">
                <a:sym typeface="Wingdings" pitchFamily="2" charset="2"/>
              </a:rPr>
              <a:t> of the second sentence</a:t>
            </a:r>
          </a:p>
          <a:p>
            <a:pPr lvl="1"/>
            <a:r>
              <a:rPr lang="fr-CA" dirty="0" smtClean="0">
                <a:sym typeface="Wingdings" pitchFamily="2" charset="2"/>
              </a:rPr>
              <a:t>Replace « </a:t>
            </a:r>
            <a:r>
              <a:rPr lang="fr-CA" dirty="0">
                <a:sym typeface="Wingdings" pitchFamily="2" charset="2"/>
              </a:rPr>
              <a:t> </a:t>
            </a:r>
            <a:r>
              <a:rPr lang="fr-CA" dirty="0" smtClean="0">
                <a:sym typeface="Wingdings" pitchFamily="2" charset="2"/>
              </a:rPr>
              <a:t>le gâteau » </a:t>
            </a:r>
            <a:r>
              <a:rPr lang="fr-CA" dirty="0" err="1" smtClean="0">
                <a:sym typeface="Wingdings" pitchFamily="2" charset="2"/>
              </a:rPr>
              <a:t>with</a:t>
            </a:r>
            <a:r>
              <a:rPr lang="fr-CA" dirty="0" smtClean="0">
                <a:sym typeface="Wingdings" pitchFamily="2" charset="2"/>
              </a:rPr>
              <a:t> </a:t>
            </a:r>
            <a:r>
              <a:rPr lang="fr-CA" b="1" u="sng" dirty="0" smtClean="0">
                <a:sym typeface="Wingdings" pitchFamily="2" charset="2"/>
              </a:rPr>
              <a:t>QUE</a:t>
            </a:r>
            <a:endParaRPr lang="fr-CA" dirty="0" smtClean="0">
              <a:sym typeface="Wingdings" pitchFamily="2" charset="2"/>
            </a:endParaRPr>
          </a:p>
          <a:p>
            <a:pPr lvl="1"/>
            <a:r>
              <a:rPr lang="fr-CA" dirty="0" smtClean="0">
                <a:sym typeface="Wingdings" pitchFamily="2" charset="2"/>
              </a:rPr>
              <a:t>Insert </a:t>
            </a:r>
            <a:r>
              <a:rPr lang="fr-CA" b="1" u="sng" dirty="0" smtClean="0">
                <a:sym typeface="Wingdings" pitchFamily="2" charset="2"/>
              </a:rPr>
              <a:t>QUE</a:t>
            </a:r>
            <a:r>
              <a:rPr lang="fr-CA" dirty="0" smtClean="0">
                <a:sym typeface="Wingdings" pitchFamily="2" charset="2"/>
              </a:rPr>
              <a:t> </a:t>
            </a:r>
            <a:r>
              <a:rPr lang="fr-CA" dirty="0" err="1" smtClean="0">
                <a:sym typeface="Wingdings" pitchFamily="2" charset="2"/>
              </a:rPr>
              <a:t>immediately</a:t>
            </a:r>
            <a:r>
              <a:rPr lang="fr-CA" dirty="0" smtClean="0">
                <a:sym typeface="Wingdings" pitchFamily="2" charset="2"/>
              </a:rPr>
              <a:t> </a:t>
            </a:r>
            <a:r>
              <a:rPr lang="fr-CA" dirty="0" err="1" smtClean="0">
                <a:sym typeface="Wingdings" pitchFamily="2" charset="2"/>
              </a:rPr>
              <a:t>following</a:t>
            </a:r>
            <a:r>
              <a:rPr lang="fr-CA" dirty="0" smtClean="0">
                <a:sym typeface="Wingdings" pitchFamily="2" charset="2"/>
              </a:rPr>
              <a:t> « le gâteau »of the first sentence</a:t>
            </a:r>
          </a:p>
          <a:p>
            <a:r>
              <a:rPr lang="fr-CA" sz="2800" u="sng" dirty="0" smtClean="0">
                <a:sym typeface="Wingdings" pitchFamily="2" charset="2"/>
              </a:rPr>
              <a:t>La nouvelle phrase</a:t>
            </a:r>
            <a:r>
              <a:rPr lang="fr-CA" sz="2800" dirty="0" smtClean="0">
                <a:sym typeface="Wingdings" pitchFamily="2" charset="2"/>
              </a:rPr>
              <a:t>: </a:t>
            </a:r>
            <a:r>
              <a:rPr lang="fr-CA" sz="3200" dirty="0" smtClean="0">
                <a:sym typeface="Wingdings" pitchFamily="2" charset="2"/>
              </a:rPr>
              <a:t>_________________________________________________</a:t>
            </a:r>
            <a:endParaRPr lang="fr-CA" sz="3200" dirty="0"/>
          </a:p>
        </p:txBody>
      </p:sp>
    </p:spTree>
    <p:extLst>
      <p:ext uri="{BB962C8B-B14F-4D97-AF65-F5344CB8AC3E}">
        <p14:creationId xmlns:p14="http://schemas.microsoft.com/office/powerpoint/2010/main" val="20646622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1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2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4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6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8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9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0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1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2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4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6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Voilà de la </a:t>
            </a:r>
            <a:r>
              <a:rPr lang="en-US" dirty="0" err="1" smtClean="0"/>
              <a:t>pratique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dirty="0" err="1" smtClean="0"/>
              <a:t>devez</a:t>
            </a:r>
            <a:r>
              <a:rPr lang="en-US" dirty="0" smtClean="0"/>
              <a:t> </a:t>
            </a:r>
            <a:r>
              <a:rPr lang="en-US" dirty="0" err="1" smtClean="0"/>
              <a:t>remplir</a:t>
            </a:r>
            <a:r>
              <a:rPr lang="en-US" dirty="0" smtClean="0"/>
              <a:t> la </a:t>
            </a:r>
            <a:r>
              <a:rPr lang="en-US" dirty="0" err="1" smtClean="0"/>
              <a:t>demande</a:t>
            </a:r>
            <a:r>
              <a:rPr lang="en-US" dirty="0" smtClean="0"/>
              <a:t> </a:t>
            </a:r>
            <a:r>
              <a:rPr lang="en-US" dirty="0" err="1" smtClean="0"/>
              <a:t>d’emploi</a:t>
            </a:r>
            <a:r>
              <a:rPr lang="en-US" dirty="0" smtClean="0"/>
              <a:t> ____________ </a:t>
            </a:r>
            <a:r>
              <a:rPr lang="en-US" dirty="0" err="1" smtClean="0"/>
              <a:t>est</a:t>
            </a:r>
            <a:r>
              <a:rPr lang="en-US" dirty="0" smtClean="0"/>
              <a:t> </a:t>
            </a:r>
            <a:r>
              <a:rPr lang="en-US" dirty="0" err="1" smtClean="0"/>
              <a:t>sur</a:t>
            </a:r>
            <a:r>
              <a:rPr lang="en-US" dirty="0" smtClean="0"/>
              <a:t> le </a:t>
            </a:r>
            <a:r>
              <a:rPr lang="en-US" dirty="0" err="1" smtClean="0"/>
              <a:t>comptoir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J’ai</a:t>
            </a:r>
            <a:r>
              <a:rPr lang="en-US" dirty="0" smtClean="0"/>
              <a:t> </a:t>
            </a:r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amie</a:t>
            </a:r>
            <a:r>
              <a:rPr lang="en-US" dirty="0" smtClean="0"/>
              <a:t> _______ </a:t>
            </a:r>
            <a:r>
              <a:rPr lang="en-US" dirty="0" err="1" smtClean="0"/>
              <a:t>travaille</a:t>
            </a:r>
            <a:r>
              <a:rPr lang="en-US" dirty="0" smtClean="0"/>
              <a:t> chez </a:t>
            </a:r>
            <a:r>
              <a:rPr lang="en-US" dirty="0" err="1" smtClean="0"/>
              <a:t>Sobey’s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Voilà le </a:t>
            </a:r>
            <a:r>
              <a:rPr lang="en-US" dirty="0" err="1" smtClean="0"/>
              <a:t>livre</a:t>
            </a:r>
            <a:r>
              <a:rPr lang="en-US" dirty="0" smtClean="0"/>
              <a:t> _______ </a:t>
            </a:r>
            <a:r>
              <a:rPr lang="en-US" dirty="0" err="1" smtClean="0"/>
              <a:t>elle</a:t>
            </a:r>
            <a:r>
              <a:rPr lang="en-US" dirty="0" smtClean="0"/>
              <a:t> </a:t>
            </a:r>
            <a:r>
              <a:rPr lang="en-US" dirty="0" err="1" smtClean="0"/>
              <a:t>doit</a:t>
            </a:r>
            <a:r>
              <a:rPr lang="en-US" dirty="0" smtClean="0"/>
              <a:t> lire.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 startAt="4"/>
            </a:pPr>
            <a:r>
              <a:rPr lang="en-US" dirty="0" err="1" smtClean="0"/>
              <a:t>Où</a:t>
            </a:r>
            <a:r>
              <a:rPr lang="en-US" dirty="0" smtClean="0"/>
              <a:t> </a:t>
            </a:r>
            <a:r>
              <a:rPr lang="en-US" dirty="0" err="1" smtClean="0"/>
              <a:t>sont</a:t>
            </a:r>
            <a:r>
              <a:rPr lang="en-US" dirty="0" smtClean="0"/>
              <a:t> les </a:t>
            </a:r>
            <a:r>
              <a:rPr lang="en-US" dirty="0" err="1" smtClean="0"/>
              <a:t>textes</a:t>
            </a:r>
            <a:r>
              <a:rPr lang="en-US" dirty="0" smtClean="0"/>
              <a:t> _____ je </a:t>
            </a:r>
            <a:r>
              <a:rPr lang="en-US" dirty="0" err="1" smtClean="0"/>
              <a:t>dois</a:t>
            </a:r>
            <a:r>
              <a:rPr lang="en-US" dirty="0" smtClean="0"/>
              <a:t> </a:t>
            </a:r>
            <a:r>
              <a:rPr lang="en-US" dirty="0" err="1" smtClean="0"/>
              <a:t>acheter</a:t>
            </a:r>
            <a:r>
              <a:rPr lang="en-US" dirty="0" smtClean="0"/>
              <a:t>?</a:t>
            </a:r>
          </a:p>
          <a:p>
            <a:pPr marL="514350" indent="-514350">
              <a:buFont typeface="+mj-lt"/>
              <a:buAutoNum type="arabicPeriod" startAt="4"/>
            </a:pPr>
            <a:r>
              <a:rPr lang="en-US" dirty="0" smtClean="0"/>
              <a:t>Je </a:t>
            </a:r>
            <a:r>
              <a:rPr lang="en-US" dirty="0" err="1" smtClean="0"/>
              <a:t>n’aime</a:t>
            </a:r>
            <a:r>
              <a:rPr lang="en-US" dirty="0" smtClean="0"/>
              <a:t> pas les </a:t>
            </a:r>
            <a:r>
              <a:rPr lang="en-US" dirty="0" err="1" smtClean="0"/>
              <a:t>personnes</a:t>
            </a:r>
            <a:r>
              <a:rPr lang="en-US" dirty="0" smtClean="0"/>
              <a:t> ______ </a:t>
            </a:r>
            <a:r>
              <a:rPr lang="en-US" dirty="0" err="1" smtClean="0"/>
              <a:t>sont</a:t>
            </a:r>
            <a:r>
              <a:rPr lang="en-US" dirty="0" smtClean="0"/>
              <a:t> </a:t>
            </a:r>
            <a:r>
              <a:rPr lang="en-US" dirty="0" err="1" smtClean="0"/>
              <a:t>désagréables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 startAt="4"/>
            </a:pPr>
            <a:r>
              <a:rPr lang="en-US" dirty="0" err="1" smtClean="0"/>
              <a:t>C’est</a:t>
            </a:r>
            <a:r>
              <a:rPr lang="en-US" dirty="0" smtClean="0"/>
              <a:t> </a:t>
            </a:r>
            <a:r>
              <a:rPr lang="en-US" dirty="0" err="1" smtClean="0"/>
              <a:t>l’employé</a:t>
            </a:r>
            <a:r>
              <a:rPr lang="en-US" dirty="0" smtClean="0"/>
              <a:t> ______ les clients </a:t>
            </a:r>
            <a:r>
              <a:rPr lang="en-US" dirty="0" err="1" smtClean="0"/>
              <a:t>aiment</a:t>
            </a:r>
            <a:r>
              <a:rPr lang="en-US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724013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dirty="0" smtClean="0"/>
              <a:t>Encore de la </a:t>
            </a:r>
            <a:r>
              <a:rPr lang="en-US" dirty="0" err="1" smtClean="0"/>
              <a:t>pratique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28600" y="914400"/>
            <a:ext cx="8610600" cy="5059363"/>
          </a:xfrm>
        </p:spPr>
        <p:txBody>
          <a:bodyPr>
            <a:noAutofit/>
          </a:bodyPr>
          <a:lstStyle/>
          <a:p>
            <a:r>
              <a:rPr lang="fr-CA" sz="3200" dirty="0" smtClean="0"/>
              <a:t>Voilà le film. Il est intéressant.</a:t>
            </a:r>
            <a:br>
              <a:rPr lang="fr-CA" sz="3200" dirty="0" smtClean="0"/>
            </a:br>
            <a:r>
              <a:rPr lang="fr-CA" sz="3200" dirty="0" smtClean="0"/>
              <a:t>_____________________________________</a:t>
            </a:r>
          </a:p>
          <a:p>
            <a:endParaRPr lang="fr-CA" sz="2800" dirty="0" smtClean="0"/>
          </a:p>
          <a:p>
            <a:r>
              <a:rPr lang="fr-CA" sz="3200" dirty="0" smtClean="0"/>
              <a:t>Voilà la pizza. Papa prépare la pizza.</a:t>
            </a:r>
            <a:br>
              <a:rPr lang="fr-CA" sz="3200" dirty="0" smtClean="0"/>
            </a:br>
            <a:r>
              <a:rPr lang="fr-CA" sz="3200" dirty="0" smtClean="0"/>
              <a:t>_____________________________________</a:t>
            </a:r>
          </a:p>
          <a:p>
            <a:endParaRPr lang="fr-CA" sz="2800" dirty="0" smtClean="0"/>
          </a:p>
          <a:p>
            <a:r>
              <a:rPr lang="fr-CA" sz="3200" dirty="0" smtClean="0"/>
              <a:t>Maman n’aime pas ce garçon. Il téléphone toujours.</a:t>
            </a:r>
            <a:br>
              <a:rPr lang="fr-CA" sz="3200" dirty="0" smtClean="0"/>
            </a:br>
            <a:r>
              <a:rPr lang="fr-CA" sz="3200" dirty="0" smtClean="0"/>
              <a:t>_____________________________________</a:t>
            </a:r>
            <a:endParaRPr lang="fr-CA" sz="3200" dirty="0"/>
          </a:p>
        </p:txBody>
      </p:sp>
    </p:spTree>
    <p:extLst>
      <p:ext uri="{BB962C8B-B14F-4D97-AF65-F5344CB8AC3E}">
        <p14:creationId xmlns:p14="http://schemas.microsoft.com/office/powerpoint/2010/main" val="30776760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theme/theme1.xml><?xml version="1.0" encoding="utf-8"?>
<a:theme xmlns:a="http://schemas.openxmlformats.org/drawingml/2006/main" name="Thatch">
  <a:themeElements>
    <a:clrScheme name="Thatch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hatch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54</TotalTime>
  <Words>248</Words>
  <Application>Microsoft Office PowerPoint</Application>
  <PresentationFormat>On-screen Show (4:3)</PresentationFormat>
  <Paragraphs>39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Thatch</vt:lpstr>
      <vt:lpstr>Les pronoms relatifs</vt:lpstr>
      <vt:lpstr>Qu’est-ce qu’un pronom relatif??</vt:lpstr>
      <vt:lpstr>Les pronoms relatifs </vt:lpstr>
      <vt:lpstr>PowerPoint Presentation</vt:lpstr>
      <vt:lpstr>PowerPoint Presentation</vt:lpstr>
      <vt:lpstr>Voilà de la pratique:</vt:lpstr>
      <vt:lpstr>Encore de la pratique:</vt:lpstr>
    </vt:vector>
  </TitlesOfParts>
  <Company>NCDSB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pronoms relatifs</dc:title>
  <dc:creator>Biega, Sarah</dc:creator>
  <cp:lastModifiedBy>Biega, Sarah</cp:lastModifiedBy>
  <cp:revision>6</cp:revision>
  <dcterms:created xsi:type="dcterms:W3CDTF">2014-12-02T12:51:23Z</dcterms:created>
  <dcterms:modified xsi:type="dcterms:W3CDTF">2014-12-02T13:46:08Z</dcterms:modified>
</cp:coreProperties>
</file>